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5"/>
  </p:sldMasterIdLst>
  <p:notesMasterIdLst>
    <p:notesMasterId r:id="rId30"/>
  </p:notesMasterIdLst>
  <p:sldIdLst>
    <p:sldId id="372" r:id="rId6"/>
    <p:sldId id="374" r:id="rId7"/>
    <p:sldId id="347" r:id="rId8"/>
    <p:sldId id="378" r:id="rId9"/>
    <p:sldId id="410" r:id="rId10"/>
    <p:sldId id="395" r:id="rId11"/>
    <p:sldId id="396" r:id="rId12"/>
    <p:sldId id="397" r:id="rId13"/>
    <p:sldId id="398" r:id="rId14"/>
    <p:sldId id="399" r:id="rId15"/>
    <p:sldId id="411" r:id="rId16"/>
    <p:sldId id="412" r:id="rId17"/>
    <p:sldId id="408" r:id="rId18"/>
    <p:sldId id="406" r:id="rId19"/>
    <p:sldId id="400" r:id="rId20"/>
    <p:sldId id="401" r:id="rId21"/>
    <p:sldId id="402" r:id="rId22"/>
    <p:sldId id="403" r:id="rId23"/>
    <p:sldId id="394" r:id="rId24"/>
    <p:sldId id="409" r:id="rId25"/>
    <p:sldId id="345" r:id="rId26"/>
    <p:sldId id="413" r:id="rId27"/>
    <p:sldId id="377" r:id="rId28"/>
    <p:sldId id="346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3" autoAdjust="0"/>
    <p:restoredTop sz="94434" autoAdjust="0"/>
  </p:normalViewPr>
  <p:slideViewPr>
    <p:cSldViewPr>
      <p:cViewPr varScale="1">
        <p:scale>
          <a:sx n="74" d="100"/>
          <a:sy n="74" d="100"/>
        </p:scale>
        <p:origin x="13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68477-5B55-474C-9FA4-BEBC814B50F0}" type="datetimeFigureOut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085D3-7D92-49CD-B2D5-6C8BE1ACCA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32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FE7E-FEA0-4B62-8D31-EDAD7BDCAC49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544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4BA5-CAE5-496C-9D23-874DEBFDE58B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969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CABE-41BE-4D44-B2A5-83D1B08C1F22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67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E772-3EE4-4194-9A67-DE0238E37848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04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0C1E-CA58-44DF-9D89-FAF130BD66C6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87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BCE1-0849-4604-8BE5-13DE03844B20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74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B518-6C8B-4337-AC84-42B06373B52C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555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08B5-A035-4635-9946-0BBEFF7F7468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0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3D6B-6465-4ADE-9E6B-7470CA94D81E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449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0E4E-BA7A-4E9A-9D61-465AEA3D21F0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971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DCA5-AEAD-4631-B0B1-115A1C32AB8F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07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5CD17-C001-4805-8F1D-997235948E4E}" type="datetime1">
              <a:rPr lang="en-US" smtClean="0"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49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5943600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آشنایی با روش های کمک به زایمان</a:t>
            </a:r>
            <a:br>
              <a:rPr lang="fa-IR" sz="4400" dirty="0" smtClean="0">
                <a:cs typeface="B Yagut" panose="00000400000000000000" pitchFamily="2" charset="-78"/>
              </a:rPr>
            </a:br>
            <a:r>
              <a:rPr lang="fa-IR" sz="4400" dirty="0">
                <a:cs typeface="B Yagut" panose="00000400000000000000" pitchFamily="2" charset="-78"/>
              </a:rPr>
              <a:t/>
            </a:r>
            <a:br>
              <a:rPr lang="fa-IR" sz="4400" dirty="0">
                <a:cs typeface="B Yagut" panose="00000400000000000000" pitchFamily="2" charset="-78"/>
              </a:rPr>
            </a:br>
            <a:r>
              <a:rPr lang="fa-IR" sz="4400" dirty="0" smtClean="0">
                <a:cs typeface="B Yagut" panose="00000400000000000000" pitchFamily="2" charset="-78"/>
              </a:rPr>
              <a:t/>
            </a:r>
            <a:br>
              <a:rPr lang="fa-IR" sz="4400" dirty="0" smtClean="0">
                <a:cs typeface="B Yagut" panose="00000400000000000000" pitchFamily="2" charset="-78"/>
              </a:rPr>
            </a:br>
            <a:r>
              <a:rPr lang="fa-IR" sz="2800" dirty="0" smtClean="0">
                <a:cs typeface="B Yagut" panose="00000400000000000000" pitchFamily="2" charset="-78"/>
              </a:rPr>
              <a:t>قسمت ششم : ارزیابی اولیه مادر برای زایمان در منزل </a:t>
            </a:r>
            <a:br>
              <a:rPr lang="fa-IR" sz="2800" dirty="0" smtClean="0">
                <a:cs typeface="B Yagut" panose="00000400000000000000" pitchFamily="2" charset="-78"/>
              </a:rPr>
            </a:br>
            <a:r>
              <a:rPr lang="en-US" sz="4400" dirty="0" smtClean="0">
                <a:cs typeface="B Yagut" panose="00000400000000000000" pitchFamily="2" charset="-78"/>
              </a:rPr>
              <a:t/>
            </a:r>
            <a:br>
              <a:rPr lang="en-US" sz="4400" dirty="0" smtClean="0">
                <a:cs typeface="B Yagut" panose="00000400000000000000" pitchFamily="2" charset="-78"/>
              </a:rPr>
            </a:br>
            <a:r>
              <a:rPr lang="fa-IR" sz="4400" dirty="0" smtClean="0">
                <a:cs typeface="B Yagut" panose="00000400000000000000" pitchFamily="2" charset="-78"/>
              </a:rPr>
              <a:t/>
            </a:r>
            <a:br>
              <a:rPr lang="fa-IR" sz="4400" dirty="0" smtClean="0">
                <a:cs typeface="B Yagut" panose="00000400000000000000" pitchFamily="2" charset="-78"/>
              </a:rPr>
            </a:br>
            <a:endParaRPr lang="fa-IR" sz="32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75176"/>
      </p:ext>
    </p:extLst>
  </p:cSld>
  <p:clrMapOvr>
    <a:masterClrMapping/>
  </p:clrMapOvr>
  <p:transition spd="slow" advTm="117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6200"/>
            <a:ext cx="7886700" cy="1614489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Yagut" pitchFamily="2" charset="-78"/>
              </a:rPr>
              <a:t>شرح حال شامل : 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14599"/>
            <a:ext cx="8686800" cy="36623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fa-IR" sz="2800" dirty="0" smtClean="0"/>
              <a:t> </a:t>
            </a:r>
            <a:r>
              <a:rPr lang="fa-IR" sz="2800" dirty="0" smtClean="0">
                <a:cs typeface="B Yagut" pitchFamily="2" charset="-78"/>
              </a:rPr>
              <a:t>وضعیت زایمان : </a:t>
            </a:r>
          </a:p>
          <a:p>
            <a:pPr>
              <a:buFont typeface="Wingdings" pitchFamily="2" charset="2"/>
              <a:buChar char="q"/>
            </a:pPr>
            <a:endParaRPr lang="fa-IR" sz="2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زایمان زودرس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زایمان دیررس </a:t>
            </a:r>
          </a:p>
          <a:p>
            <a:pPr>
              <a:buFont typeface="Wingdings" pitchFamily="2" charset="2"/>
              <a:buChar char="ü"/>
            </a:pPr>
            <a:endParaRPr lang="fa-IR" sz="2500" dirty="0" smtClean="0">
              <a:cs typeface="B Yagut" pitchFamily="2" charset="-78"/>
            </a:endParaRPr>
          </a:p>
          <a:p>
            <a:pPr marL="0" indent="0">
              <a:buNone/>
            </a:pPr>
            <a:r>
              <a:rPr lang="fa-IR" sz="2800" dirty="0" smtClean="0">
                <a:cs typeface="B Yagut" pitchFamily="2" charset="-78"/>
              </a:rPr>
              <a:t> </a:t>
            </a:r>
            <a:endParaRPr lang="fa-IR" sz="2500" dirty="0" smtClean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28"/>
    </mc:Choice>
    <mc:Fallback xmlns="">
      <p:transition spd="slow" advTm="55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447800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itchFamily="2" charset="-78"/>
              </a:rPr>
              <a:t>شرح حال شامل : 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27575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تاریخچه </a:t>
            </a:r>
            <a:r>
              <a:rPr lang="fa-IR" sz="2800" dirty="0">
                <a:cs typeface="B Yagut" pitchFamily="2" charset="-78"/>
              </a:rPr>
              <a:t>پزشکی : </a:t>
            </a:r>
            <a:endParaRPr lang="fa-IR" sz="2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2400" dirty="0">
              <a:cs typeface="B Yagut" pitchFamily="2" charset="-78"/>
            </a:endParaRPr>
          </a:p>
          <a:p>
            <a:pPr>
              <a:buFont typeface="Wingdings" pitchFamily="2" charset="2"/>
              <a:buChar char="ü"/>
            </a:pPr>
            <a:r>
              <a:rPr lang="fa-IR" sz="2500" dirty="0">
                <a:cs typeface="B Yagut" pitchFamily="2" charset="-78"/>
              </a:rPr>
              <a:t>فشار خون بالا </a:t>
            </a:r>
            <a:endParaRPr lang="fa-IR" sz="25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دیابت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</a:t>
            </a:r>
            <a:r>
              <a:rPr lang="fa-IR" sz="2500" dirty="0">
                <a:cs typeface="B Yagut" pitchFamily="2" charset="-78"/>
              </a:rPr>
              <a:t>آسم </a:t>
            </a:r>
            <a:endParaRPr lang="fa-IR" sz="25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صرع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</a:t>
            </a:r>
            <a:r>
              <a:rPr lang="fa-IR" sz="2500" dirty="0">
                <a:cs typeface="B Yagut" pitchFamily="2" charset="-78"/>
              </a:rPr>
              <a:t>سل </a:t>
            </a:r>
            <a:endParaRPr lang="fa-IR" sz="25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هپاتیت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ضایعات تناسلی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ناهنجاری اسکلتی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سیفلیس </a:t>
            </a:r>
            <a:endParaRPr lang="fa-IR" sz="2500" dirty="0">
              <a:cs typeface="B Yagut" pitchFamily="2" charset="-78"/>
            </a:endParaRP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9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64"/>
    </mc:Choice>
    <mc:Fallback xmlns="">
      <p:transition spd="slow" advTm="39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71600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itchFamily="2" charset="-78"/>
              </a:rPr>
              <a:t>شرح حال شامل : 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14599"/>
            <a:ext cx="7886700" cy="3662363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تاریخچه </a:t>
            </a:r>
            <a:r>
              <a:rPr lang="fa-IR" sz="2800" dirty="0">
                <a:cs typeface="B Yagut" pitchFamily="2" charset="-78"/>
              </a:rPr>
              <a:t>اجتماعی : </a:t>
            </a:r>
            <a:endParaRPr lang="fa-IR" sz="2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2400" dirty="0">
              <a:cs typeface="B Yagut" pitchFamily="2" charset="-78"/>
            </a:endParaRPr>
          </a:p>
          <a:p>
            <a:pPr>
              <a:buFont typeface="Wingdings" pitchFamily="2" charset="2"/>
              <a:buChar char="ü"/>
            </a:pPr>
            <a:r>
              <a:rPr lang="fa-IR" sz="2400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سن </a:t>
            </a:r>
            <a:r>
              <a:rPr lang="fa-IR" sz="2500" dirty="0">
                <a:cs typeface="B Yagut" pitchFamily="2" charset="-78"/>
              </a:rPr>
              <a:t>زیر 18 سال </a:t>
            </a:r>
            <a:endParaRPr lang="fa-IR" sz="25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سن بالای </a:t>
            </a:r>
            <a:r>
              <a:rPr lang="fa-IR" sz="2500" dirty="0">
                <a:cs typeface="B Yagut" pitchFamily="2" charset="-78"/>
              </a:rPr>
              <a:t>35 </a:t>
            </a:r>
            <a:r>
              <a:rPr lang="fa-IR" sz="2500" dirty="0" smtClean="0">
                <a:cs typeface="B Yagut" pitchFamily="2" charset="-78"/>
              </a:rPr>
              <a:t>سال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اعتیاد </a:t>
            </a:r>
            <a:r>
              <a:rPr lang="fa-IR" sz="2500" dirty="0">
                <a:cs typeface="B Yagut" pitchFamily="2" charset="-78"/>
              </a:rPr>
              <a:t>به مواد مخدر </a:t>
            </a:r>
            <a:endParaRPr lang="fa-IR" sz="25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ü"/>
            </a:pPr>
            <a:r>
              <a:rPr lang="fa-IR" sz="2500" dirty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رفتارهای </a:t>
            </a:r>
            <a:r>
              <a:rPr lang="fa-IR" sz="2500" dirty="0">
                <a:cs typeface="B Yagut" pitchFamily="2" charset="-78"/>
              </a:rPr>
              <a:t>پر خطر </a:t>
            </a:r>
          </a:p>
          <a:p>
            <a:endParaRPr lang="fa-IR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2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07"/>
    </mc:Choice>
    <mc:Fallback xmlns="">
      <p:transition spd="slow" advTm="28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3200" dirty="0" smtClean="0">
                <a:cs typeface="B Yagut" pitchFamily="2" charset="-78"/>
              </a:rPr>
              <a:t>شرح حال شامل 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وضعیت بارداری فعلی : </a:t>
            </a:r>
          </a:p>
          <a:p>
            <a:pPr>
              <a:buFont typeface="Wingdings" pitchFamily="2" charset="2"/>
              <a:buChar char="q"/>
            </a:pPr>
            <a:endParaRPr lang="fa-IR" sz="2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شکم اول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بارداری پنجم و بالاتر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قد کمتر از 150 سانتی متر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نمایه توده بدنی بیش از 40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مادر ارهاش منفی با همسر ارهاش مثبت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چند قلویی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72"/>
    </mc:Choice>
    <mc:Fallback xmlns="">
      <p:transition spd="slow" advTm="41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71601"/>
          </a:xfrm>
        </p:spPr>
        <p:txBody>
          <a:bodyPr/>
          <a:lstStyle/>
          <a:p>
            <a:pPr algn="ctr"/>
            <a:r>
              <a:rPr lang="fa-IR" dirty="0" smtClean="0"/>
              <a:t/>
            </a:r>
            <a:br>
              <a:rPr lang="fa-IR" dirty="0" smtClean="0"/>
            </a:br>
            <a:r>
              <a:rPr lang="fa-IR" sz="4000" dirty="0" smtClean="0">
                <a:cs typeface="B Yagut" pitchFamily="2" charset="-78"/>
              </a:rPr>
              <a:t>شرح حال شامل :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51375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 سوابق بارداری و زایمان قبلی :</a:t>
            </a:r>
          </a:p>
          <a:p>
            <a:pPr>
              <a:buNone/>
            </a:pPr>
            <a:r>
              <a:rPr lang="fa-IR" sz="2400" dirty="0" smtClean="0">
                <a:cs typeface="B Yagut" pitchFamily="2" charset="-78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fa-IR" sz="2400" dirty="0" smtClean="0">
                <a:cs typeface="B Yagut" pitchFamily="2" charset="-78"/>
              </a:rPr>
              <a:t> زایمان سریع </a:t>
            </a:r>
          </a:p>
          <a:p>
            <a:pPr>
              <a:buFont typeface="Wingdings" pitchFamily="2" charset="2"/>
              <a:buChar char="ü"/>
            </a:pPr>
            <a:r>
              <a:rPr lang="fa-IR" sz="2400" dirty="0" smtClean="0">
                <a:cs typeface="B Yagut" pitchFamily="2" charset="-78"/>
              </a:rPr>
              <a:t> زایمان سخت </a:t>
            </a:r>
          </a:p>
          <a:p>
            <a:pPr>
              <a:buFont typeface="Wingdings" pitchFamily="2" charset="2"/>
              <a:buChar char="ü"/>
            </a:pPr>
            <a:r>
              <a:rPr lang="fa-IR" sz="2400" dirty="0" smtClean="0">
                <a:cs typeface="B Yagut" pitchFamily="2" charset="-78"/>
              </a:rPr>
              <a:t> سزارین یا جراحی رحم وشکم </a:t>
            </a:r>
          </a:p>
          <a:p>
            <a:pPr>
              <a:buFont typeface="Wingdings" pitchFamily="2" charset="2"/>
              <a:buChar char="ü"/>
            </a:pPr>
            <a:r>
              <a:rPr lang="fa-IR" sz="2400" dirty="0" smtClean="0">
                <a:cs typeface="B Yagut" pitchFamily="2" charset="-78"/>
              </a:rPr>
              <a:t> نازایی </a:t>
            </a:r>
          </a:p>
          <a:p>
            <a:pPr>
              <a:buFont typeface="Wingdings" pitchFamily="2" charset="2"/>
              <a:buChar char="ü"/>
            </a:pPr>
            <a:r>
              <a:rPr lang="fa-IR" sz="2400" dirty="0" smtClean="0">
                <a:cs typeface="B Yagut" pitchFamily="2" charset="-78"/>
              </a:rPr>
              <a:t> خونریزی در بارداری و پس از زایمان </a:t>
            </a:r>
          </a:p>
          <a:p>
            <a:pPr>
              <a:buFont typeface="Wingdings" pitchFamily="2" charset="2"/>
              <a:buChar char="ü"/>
            </a:pPr>
            <a:r>
              <a:rPr lang="fa-IR" sz="2400" dirty="0" smtClean="0">
                <a:cs typeface="B Yagut" pitchFamily="2" charset="-78"/>
              </a:rPr>
              <a:t> نوزاد با وزن کمتر از 2500 گرم و یا بیش از 4000 گرم </a:t>
            </a:r>
          </a:p>
          <a:p>
            <a:pPr>
              <a:buFont typeface="Wingdings" pitchFamily="2" charset="2"/>
              <a:buChar char="ü"/>
            </a:pPr>
            <a:r>
              <a:rPr lang="fa-IR" sz="2400" dirty="0" smtClean="0">
                <a:cs typeface="B Yagut" pitchFamily="2" charset="-78"/>
              </a:rPr>
              <a:t> جنین ناهنجار</a:t>
            </a:r>
          </a:p>
          <a:p>
            <a:pPr>
              <a:buFont typeface="Wingdings" pitchFamily="2" charset="2"/>
              <a:buChar char="ü"/>
            </a:pPr>
            <a:r>
              <a:rPr lang="fa-IR" sz="2400" dirty="0" smtClean="0">
                <a:cs typeface="B Yagut" pitchFamily="2" charset="-78"/>
              </a:rPr>
              <a:t> مرده زایی </a:t>
            </a:r>
          </a:p>
          <a:p>
            <a:pPr>
              <a:buFont typeface="Wingdings" pitchFamily="2" charset="2"/>
              <a:buChar char="ü"/>
            </a:pPr>
            <a:r>
              <a:rPr lang="fa-IR" sz="2400" dirty="0" smtClean="0">
                <a:cs typeface="B Yagut" pitchFamily="2" charset="-78"/>
              </a:rPr>
              <a:t> مرگ نوزاد</a:t>
            </a:r>
            <a:endParaRPr lang="en-US" sz="2400" dirty="0" smtClean="0">
              <a:cs typeface="B Yagut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24"/>
    </mc:Choice>
    <mc:Fallback xmlns="">
      <p:transition spd="slow" advTm="44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>
            <a:normAutofit/>
          </a:bodyPr>
          <a:lstStyle/>
          <a:p>
            <a:r>
              <a:rPr lang="fa-IR" sz="3500" dirty="0" smtClean="0">
                <a:cs typeface="B Yagut" pitchFamily="2" charset="-78"/>
              </a:rPr>
              <a:t>موارد منع زایمان در منزل در سوالات پرسیده شده از مادر </a:t>
            </a:r>
            <a:endParaRPr lang="en-US" sz="35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81200"/>
            <a:ext cx="7886700" cy="4495799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 شروع درد های زایمانی : </a:t>
            </a:r>
          </a:p>
          <a:p>
            <a:pPr>
              <a:buFont typeface="Wingdings" pitchFamily="2" charset="2"/>
              <a:buChar char="ü"/>
            </a:pPr>
            <a:r>
              <a:rPr lang="fa-IR" sz="2800" dirty="0" smtClean="0">
                <a:cs typeface="B Yagut" pitchFamily="2" charset="-78"/>
              </a:rPr>
              <a:t> زایمان زودرس </a:t>
            </a:r>
          </a:p>
          <a:p>
            <a:pPr>
              <a:buFont typeface="Wingdings" pitchFamily="2" charset="2"/>
              <a:buChar char="ü"/>
            </a:pPr>
            <a:r>
              <a:rPr lang="fa-IR" sz="2800" dirty="0" smtClean="0">
                <a:cs typeface="B Yagut" pitchFamily="2" charset="-78"/>
              </a:rPr>
              <a:t> زایمان دیررس </a:t>
            </a:r>
          </a:p>
          <a:p>
            <a:pPr>
              <a:buFont typeface="Wingdings" pitchFamily="2" charset="2"/>
              <a:buChar char="ü"/>
            </a:pPr>
            <a:endParaRPr lang="fa-IR" sz="2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 لکه بینی </a:t>
            </a:r>
          </a:p>
          <a:p>
            <a:pPr>
              <a:buFont typeface="Wingdings" pitchFamily="2" charset="2"/>
              <a:buChar char="q"/>
            </a:pPr>
            <a:endParaRPr lang="fa-IR" sz="2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 پارگی کیسه آب بیش از 12 ساعت </a:t>
            </a:r>
            <a:endParaRPr lang="en-US" sz="28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370"/>
    </mc:Choice>
    <mc:Fallback xmlns="">
      <p:transition spd="slow" advTm="149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10550" cy="1219201"/>
          </a:xfrm>
        </p:spPr>
        <p:txBody>
          <a:bodyPr/>
          <a:lstStyle/>
          <a:p>
            <a:pPr algn="ctr"/>
            <a:r>
              <a:rPr lang="fa-IR" dirty="0" smtClean="0"/>
              <a:t>موارد منع زایمان در منزل در کنترل مادر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515350" cy="54102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 کنترل علایم حیاتی :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فشار خون 140/90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تب </a:t>
            </a:r>
          </a:p>
          <a:p>
            <a:pPr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 کنترل صدای قلب جنین :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تعداد ضربان قلب جنین بیش از 160 بار در دقیقه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تعداد ضربان قلب جنین کمتر از 110 بار در دقیقه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نشنیدن صدای قلب جنین </a:t>
            </a:r>
          </a:p>
          <a:p>
            <a:pPr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 کنترل انقباضات رحم :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مدت زمان یک انقباض 2 دقیقه یا بیشتر طول بکشد یا مدت زمان انقباض طبیعی است اما فاصله بین دو انقباض یک دقیقه یا کمتر است .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تعداد انقباضات طی 10 دقیقه ، 5 بار یا بیشتر است.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انقباضات رحمی مداوم و بدون فاصله است .</a:t>
            </a:r>
          </a:p>
          <a:p>
            <a:pPr>
              <a:buNone/>
            </a:pPr>
            <a:endParaRPr lang="en-US" sz="2500" dirty="0" smtClean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15"/>
    </mc:Choice>
    <mc:Fallback xmlns="">
      <p:transition spd="slow" advTm="139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9067800" cy="1325563"/>
          </a:xfrm>
        </p:spPr>
        <p:txBody>
          <a:bodyPr>
            <a:normAutofit/>
          </a:bodyPr>
          <a:lstStyle/>
          <a:p>
            <a:r>
              <a:rPr lang="fa-IR" sz="3600" dirty="0" smtClean="0">
                <a:cs typeface="B Yagut" pitchFamily="2" charset="-78"/>
              </a:rPr>
              <a:t>موارد منع زایمان در منزل در معاینات انجام شده از مادر </a:t>
            </a:r>
            <a:endParaRPr lang="en-US" sz="36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85999"/>
            <a:ext cx="7886700" cy="3890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معاینه لئوپولد :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نمایش غیر طبیعی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جنین درشت </a:t>
            </a:r>
          </a:p>
          <a:p>
            <a:pPr>
              <a:buFont typeface="Wingdings" pitchFamily="2" charset="2"/>
              <a:buChar char="ü"/>
            </a:pPr>
            <a:endParaRPr lang="fa-IR" sz="25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ü"/>
            </a:pPr>
            <a:endParaRPr lang="fa-IR" sz="25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معاینه چشم : بررسی رنگ ملتحمه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کم خونی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71"/>
    </mc:Choice>
    <mc:Fallback xmlns="">
      <p:transition spd="slow" advTm="93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7"/>
            <a:ext cx="8915400" cy="930273"/>
          </a:xfrm>
        </p:spPr>
        <p:txBody>
          <a:bodyPr>
            <a:normAutofit/>
          </a:bodyPr>
          <a:lstStyle/>
          <a:p>
            <a:r>
              <a:rPr lang="fa-IR" sz="3600" dirty="0" smtClean="0">
                <a:cs typeface="B Yagut" pitchFamily="2" charset="-78"/>
              </a:rPr>
              <a:t>موارد منع زایمان در منزل در معاینات انجام شده از مادر </a:t>
            </a:r>
            <a:endParaRPr lang="en-US" sz="36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76400"/>
            <a:ext cx="7886700" cy="472439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معاینه وضعیت ظاهری ناحیه تناسلی :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ضایعات ناحیه تناسلی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رگ های واریسی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توده ها </a:t>
            </a:r>
          </a:p>
          <a:p>
            <a:pPr>
              <a:buFont typeface="Wingdings" pitchFamily="2" charset="2"/>
              <a:buChar char="ü"/>
            </a:pPr>
            <a:endParaRPr lang="fa-IR" sz="2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معاینه مهبلی :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ابعاد نامتناسب لگن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رنگ سبز مایع آمنیوتیک یا وجود خون درمایع آمنیوتیک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جلو افتادن بند ناف</a:t>
            </a:r>
            <a:endParaRPr lang="en-US" sz="25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80"/>
    </mc:Choice>
    <mc:Fallback xmlns="">
      <p:transition spd="slow" advTm="117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7886700" cy="1219201"/>
          </a:xfrm>
        </p:spPr>
        <p:txBody>
          <a:bodyPr>
            <a:normAutofit/>
          </a:bodyPr>
          <a:lstStyle/>
          <a:p>
            <a:pPr algn="ctr"/>
            <a:r>
              <a:rPr lang="fa-IR" sz="3600" dirty="0" smtClean="0">
                <a:cs typeface="B Yagut" pitchFamily="2" charset="-78"/>
              </a:rPr>
              <a:t>چارت ارزیابی اولیه زایمان در منزل </a:t>
            </a:r>
            <a:endParaRPr lang="fa-IR" sz="3600" dirty="0">
              <a:cs typeface="B Yagut" pitchFamily="2" charset="-78"/>
            </a:endParaRPr>
          </a:p>
        </p:txBody>
      </p:sp>
      <p:pic>
        <p:nvPicPr>
          <p:cNvPr id="1026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1947393" y="-347193"/>
            <a:ext cx="5249214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5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94"/>
    </mc:Choice>
    <mc:Fallback xmlns="">
      <p:transition spd="slow" advTm="145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43001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/>
              <a:t>مشخصات سند</a:t>
            </a:r>
            <a:endParaRPr lang="fa-I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4362450" cy="541019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a-IR" sz="2800" b="1" dirty="0" smtClean="0">
                <a:cs typeface="B Yagut" panose="00000400000000000000" pitchFamily="2" charset="-78"/>
              </a:rPr>
              <a:t>مشخصات مدرس</a:t>
            </a:r>
          </a:p>
          <a:p>
            <a:pPr marL="0" indent="0" algn="ctr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ctr">
              <a:buNone/>
            </a:pPr>
            <a:endParaRPr lang="fa-IR" sz="3200" dirty="0">
              <a:cs typeface="B Yagut" panose="00000400000000000000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1800" dirty="0" smtClean="0">
                <a:cs typeface="B Yagut" pitchFamily="2" charset="-78"/>
              </a:rPr>
              <a:t>تصویر پرسنلی مدرس : </a:t>
            </a:r>
          </a:p>
          <a:p>
            <a:pPr>
              <a:buFont typeface="Wingdings" pitchFamily="2" charset="2"/>
              <a:buChar char="q"/>
            </a:pPr>
            <a:endParaRPr lang="fa-IR" sz="1800" dirty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1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1800" dirty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1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1800" dirty="0" smtClean="0">
                <a:cs typeface="B Yagut" pitchFamily="2" charset="-78"/>
              </a:rPr>
              <a:t> </a:t>
            </a:r>
            <a:r>
              <a:rPr lang="fa-IR" sz="1900" dirty="0" smtClean="0">
                <a:cs typeface="B Yagut" pitchFamily="2" charset="-78"/>
              </a:rPr>
              <a:t>نام ونام خانوادگی مدرس </a:t>
            </a:r>
            <a:r>
              <a:rPr lang="fa-IR" sz="1800" dirty="0" smtClean="0">
                <a:cs typeface="B Yagut" pitchFamily="2" charset="-78"/>
              </a:rPr>
              <a:t>: مریم اسحاق نیا </a:t>
            </a:r>
          </a:p>
          <a:p>
            <a:pPr>
              <a:buFont typeface="Wingdings" pitchFamily="2" charset="2"/>
              <a:buChar char="q"/>
            </a:pPr>
            <a:endParaRPr lang="fa-IR" sz="1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1900" dirty="0" smtClean="0">
                <a:cs typeface="B Yagut" pitchFamily="2" charset="-78"/>
              </a:rPr>
              <a:t> مدرک تحصیلی </a:t>
            </a:r>
            <a:r>
              <a:rPr lang="fa-IR" sz="1800" dirty="0" smtClean="0">
                <a:cs typeface="B Yagut" pitchFamily="2" charset="-78"/>
              </a:rPr>
              <a:t>: کارشناسی مامایی </a:t>
            </a:r>
          </a:p>
          <a:p>
            <a:pPr>
              <a:buFont typeface="Wingdings" pitchFamily="2" charset="2"/>
              <a:buChar char="q"/>
            </a:pPr>
            <a:endParaRPr lang="fa-IR" sz="19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1900" dirty="0" smtClean="0">
                <a:cs typeface="B Yagut" pitchFamily="2" charset="-78"/>
              </a:rPr>
              <a:t> موقعیت اشتغال سازمانی مدرس </a:t>
            </a:r>
            <a:r>
              <a:rPr lang="fa-IR" sz="1800" dirty="0" smtClean="0">
                <a:cs typeface="B Yagut" pitchFamily="2" charset="-78"/>
              </a:rPr>
              <a:t>: </a:t>
            </a:r>
            <a:r>
              <a:rPr lang="fa-IR" sz="1600" dirty="0" smtClean="0">
                <a:cs typeface="B Yagut" pitchFamily="2" charset="-78"/>
              </a:rPr>
              <a:t>مربی مرکز آموزش </a:t>
            </a:r>
            <a:endParaRPr lang="en-US" sz="1600" dirty="0" smtClean="0">
              <a:cs typeface="B Yagut" pitchFamily="2" charset="-78"/>
            </a:endParaRPr>
          </a:p>
          <a:p>
            <a:pPr>
              <a:buNone/>
            </a:pPr>
            <a:r>
              <a:rPr lang="en-US" sz="1600" dirty="0" smtClean="0">
                <a:cs typeface="B Yagut" pitchFamily="2" charset="-78"/>
              </a:rPr>
              <a:t>     </a:t>
            </a:r>
            <a:r>
              <a:rPr lang="fa-IR" sz="1600" dirty="0" smtClean="0">
                <a:cs typeface="B Yagut" pitchFamily="2" charset="-78"/>
              </a:rPr>
              <a:t>بهورزی شهرستان تایباد</a:t>
            </a:r>
          </a:p>
          <a:p>
            <a:pPr>
              <a:buFont typeface="Wingdings" pitchFamily="2" charset="2"/>
              <a:buChar char="q"/>
            </a:pPr>
            <a:endParaRPr lang="fa-IR" sz="1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1800" dirty="0" smtClean="0">
                <a:cs typeface="B Yagut" pitchFamily="2" charset="-78"/>
              </a:rPr>
              <a:t> دانشگاه علوم پزشکی و خدمات بهداشتی درمانی مشهد</a:t>
            </a:r>
            <a:endParaRPr lang="fa-IR" sz="1800" dirty="0">
              <a:cs typeface="B Yagut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371600"/>
            <a:ext cx="4495800" cy="525779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a-IR" sz="2800" b="1" dirty="0" smtClean="0">
                <a:cs typeface="B Yagut" panose="00000400000000000000" pitchFamily="2" charset="-78"/>
              </a:rPr>
              <a:t>مشخصات بسته آموزشی </a:t>
            </a:r>
          </a:p>
          <a:p>
            <a:pPr marL="0" indent="0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2000" dirty="0" smtClean="0">
                <a:cs typeface="B Yagut" pitchFamily="2" charset="-78"/>
              </a:rPr>
              <a:t> حیطه درس : </a:t>
            </a:r>
            <a:r>
              <a:rPr lang="fa-IR" sz="1700" dirty="0" smtClean="0">
                <a:cs typeface="B Yagut" pitchFamily="2" charset="-78"/>
              </a:rPr>
              <a:t>مراقبت های ادغام یافته سلامت مادران</a:t>
            </a:r>
          </a:p>
          <a:p>
            <a:pPr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2000" dirty="0" smtClean="0">
                <a:cs typeface="B Yagut" pitchFamily="2" charset="-78"/>
              </a:rPr>
              <a:t> تاریخ آخرین بازنگری : </a:t>
            </a:r>
            <a:r>
              <a:rPr lang="fa-IR" sz="1800" dirty="0" smtClean="0">
                <a:cs typeface="B Yagut" pitchFamily="2" charset="-78"/>
              </a:rPr>
              <a:t>تیر 1399</a:t>
            </a:r>
          </a:p>
          <a:p>
            <a:pPr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2000" dirty="0" smtClean="0">
                <a:cs typeface="B Yagut" pitchFamily="2" charset="-78"/>
              </a:rPr>
              <a:t> نوبت تهیه : 2</a:t>
            </a:r>
          </a:p>
          <a:p>
            <a:pPr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2000" dirty="0" smtClean="0">
                <a:cs typeface="B Yagut" pitchFamily="2" charset="-78"/>
              </a:rPr>
              <a:t> نام فایل : </a:t>
            </a:r>
            <a:r>
              <a:rPr lang="en-US" sz="1700" dirty="0" smtClean="0">
                <a:cs typeface="B Yagut" pitchFamily="2" charset="-78"/>
              </a:rPr>
              <a:t>MC - </a:t>
            </a:r>
            <a:r>
              <a:rPr lang="en-US" sz="1700" dirty="0" err="1" smtClean="0">
                <a:cs typeface="B Yagut" pitchFamily="2" charset="-78"/>
              </a:rPr>
              <a:t>ashenayi</a:t>
            </a:r>
            <a:r>
              <a:rPr lang="en-US" sz="1700" dirty="0" smtClean="0">
                <a:cs typeface="B Yagut" pitchFamily="2" charset="-78"/>
              </a:rPr>
              <a:t> – </a:t>
            </a:r>
            <a:r>
              <a:rPr lang="en-US" sz="1700" dirty="0" err="1" smtClean="0">
                <a:cs typeface="B Yagut" pitchFamily="2" charset="-78"/>
              </a:rPr>
              <a:t>ba</a:t>
            </a:r>
            <a:r>
              <a:rPr lang="en-US" sz="1700" dirty="0" smtClean="0">
                <a:cs typeface="B Yagut" pitchFamily="2" charset="-78"/>
              </a:rPr>
              <a:t> – </a:t>
            </a:r>
            <a:r>
              <a:rPr lang="en-US" sz="1700" dirty="0" err="1" smtClean="0">
                <a:cs typeface="B Yagut" pitchFamily="2" charset="-78"/>
              </a:rPr>
              <a:t>raveshhaye</a:t>
            </a:r>
            <a:r>
              <a:rPr lang="en-US" sz="1700" dirty="0" smtClean="0">
                <a:cs typeface="B Yagut" pitchFamily="2" charset="-78"/>
              </a:rPr>
              <a:t> –</a:t>
            </a:r>
            <a:r>
              <a:rPr lang="en-US" sz="1700" dirty="0" err="1" smtClean="0">
                <a:cs typeface="B Yagut" pitchFamily="2" charset="-78"/>
              </a:rPr>
              <a:t>komak</a:t>
            </a:r>
            <a:r>
              <a:rPr lang="en-US" sz="1700" dirty="0" smtClean="0">
                <a:cs typeface="B Yagut" pitchFamily="2" charset="-78"/>
              </a:rPr>
              <a:t>  -  </a:t>
            </a:r>
            <a:r>
              <a:rPr lang="en-US" sz="1700" dirty="0" err="1" smtClean="0">
                <a:cs typeface="B Yagut" pitchFamily="2" charset="-78"/>
              </a:rPr>
              <a:t>zayeman</a:t>
            </a:r>
            <a:r>
              <a:rPr lang="en-US" sz="1700" dirty="0" smtClean="0">
                <a:cs typeface="B Yagut" pitchFamily="2" charset="-78"/>
              </a:rPr>
              <a:t> – 6 – edit 2</a:t>
            </a:r>
            <a:endParaRPr lang="fa-IR" sz="1700" dirty="0">
              <a:cs typeface="B Yagut" pitchFamily="2" charset="-78"/>
            </a:endParaRPr>
          </a:p>
        </p:txBody>
      </p:sp>
      <p:pic>
        <p:nvPicPr>
          <p:cNvPr id="1026" name="Picture 2" descr="I:\ \اسکن مدارک اسحاق نیا\مریم - Cop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2057400"/>
            <a:ext cx="1194816" cy="1572768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87943"/>
      </p:ext>
    </p:extLst>
  </p:cSld>
  <p:clrMapOvr>
    <a:masterClrMapping/>
  </p:clrMapOvr>
  <p:transition spd="slow" advTm="13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fa-IR" sz="4000" dirty="0" smtClean="0">
                <a:cs typeface="B Yagut" pitchFamily="2" charset="-78"/>
              </a:rPr>
              <a:t>خلاصه و نتیجه گیری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09799"/>
            <a:ext cx="7886700" cy="39671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برای انجام زایمان در منزل ابتدا باید مادر از نظر علایم خطر فوری بررسی شود ودر صورت نبود این علایم ، مرحله زایمان را تعیین و طبق بوکلت چارت ارزیابی مادر جهت انجام زایمان در منزل اقدام لازم را انجام می دهید .</a:t>
            </a:r>
            <a:endParaRPr lang="en-US" sz="28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13"/>
    </mc:Choice>
    <mc:Fallback xmlns="">
      <p:transition spd="slow" advTm="36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143000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Yagut" pitchFamily="2" charset="-78"/>
              </a:rPr>
              <a:t>پرسش و تمرین 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991600" cy="5181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 </a:t>
            </a:r>
            <a:r>
              <a:rPr lang="ar-SA" sz="2500" dirty="0" smtClean="0">
                <a:cs typeface="B Yagut" pitchFamily="2" charset="-78"/>
              </a:rPr>
              <a:t>کدام مادر می تواند زایمان در منزل داشته باشد</a:t>
            </a:r>
            <a:r>
              <a:rPr lang="fa-IR" sz="2500" dirty="0" smtClean="0">
                <a:cs typeface="B Yagut" pitchFamily="2" charset="-78"/>
              </a:rPr>
              <a:t>؟</a:t>
            </a:r>
            <a:endParaRPr lang="en-US" sz="2500" dirty="0" smtClean="0">
              <a:cs typeface="B Yagut" pitchFamily="2" charset="-78"/>
            </a:endParaRPr>
          </a:p>
          <a:p>
            <a:pPr>
              <a:buNone/>
            </a:pPr>
            <a:r>
              <a:rPr lang="ar-SA" sz="2000" dirty="0" smtClean="0">
                <a:cs typeface="B Yagut" panose="00000400000000000000" pitchFamily="2" charset="-78"/>
              </a:rPr>
              <a:t>الف- سابقه زایمان سریع </a:t>
            </a:r>
            <a:endParaRPr lang="fa-IR" sz="2000" dirty="0" smtClean="0">
              <a:cs typeface="B Yagut" panose="00000400000000000000" pitchFamily="2" charset="-78"/>
            </a:endParaRPr>
          </a:p>
          <a:p>
            <a:pPr>
              <a:buNone/>
            </a:pPr>
            <a:r>
              <a:rPr lang="ar-SA" sz="2000" dirty="0" smtClean="0">
                <a:cs typeface="B Yagut" panose="00000400000000000000" pitchFamily="2" charset="-78"/>
              </a:rPr>
              <a:t> ب- دارای نمایه توده بدنی 30      </a:t>
            </a:r>
            <a:endParaRPr lang="fa-IR" sz="2000" dirty="0" smtClean="0">
              <a:cs typeface="B Yagut" panose="00000400000000000000" pitchFamily="2" charset="-78"/>
            </a:endParaRPr>
          </a:p>
          <a:p>
            <a:pPr>
              <a:buNone/>
            </a:pPr>
            <a:r>
              <a:rPr lang="ar-SA" sz="2000" dirty="0" smtClean="0">
                <a:cs typeface="B Yagut" panose="00000400000000000000" pitchFamily="2" charset="-78"/>
              </a:rPr>
              <a:t> ج- دارای لکه </a:t>
            </a:r>
            <a:r>
              <a:rPr lang="fa-IR" sz="2000" dirty="0" smtClean="0">
                <a:cs typeface="B Yagut" panose="00000400000000000000" pitchFamily="2" charset="-78"/>
              </a:rPr>
              <a:t>بینی          </a:t>
            </a:r>
          </a:p>
          <a:p>
            <a:pPr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 </a:t>
            </a:r>
            <a:r>
              <a:rPr lang="ar-SA" sz="2000" dirty="0" smtClean="0">
                <a:cs typeface="B Yagut" panose="00000400000000000000" pitchFamily="2" charset="-78"/>
              </a:rPr>
              <a:t>د- سن 36 سال </a:t>
            </a:r>
            <a:endParaRPr lang="fa-IR" sz="2000" dirty="0" smtClean="0">
              <a:cs typeface="B Yagut" panose="00000400000000000000" pitchFamily="2" charset="-78"/>
            </a:endParaRPr>
          </a:p>
          <a:p>
            <a:pPr>
              <a:buNone/>
            </a:pPr>
            <a:endParaRPr lang="fa-IR" sz="2000" dirty="0" smtClean="0">
              <a:cs typeface="B Yagut" panose="00000400000000000000" pitchFamily="2" charset="-78"/>
            </a:endParaRPr>
          </a:p>
          <a:p>
            <a:pPr>
              <a:buFont typeface="Wingdings" pitchFamily="2" charset="2"/>
              <a:buChar char="Ø"/>
            </a:pPr>
            <a:r>
              <a:rPr lang="ar-SA" sz="2500" dirty="0" smtClean="0">
                <a:cs typeface="B Yagut" pitchFamily="2" charset="-78"/>
              </a:rPr>
              <a:t>در مراجعه به </a:t>
            </a:r>
            <a:r>
              <a:rPr lang="fa-IR" sz="2500" dirty="0" smtClean="0">
                <a:cs typeface="B Yagut" pitchFamily="2" charset="-78"/>
              </a:rPr>
              <a:t>منزل مادر باردار برای زایمان ، مادر باردار در </a:t>
            </a:r>
            <a:r>
              <a:rPr lang="ar-SA" sz="2500" dirty="0" smtClean="0">
                <a:cs typeface="B Yagut" pitchFamily="2" charset="-78"/>
              </a:rPr>
              <a:t>حین </a:t>
            </a:r>
            <a:r>
              <a:rPr lang="fa-IR" sz="2500" dirty="0" smtClean="0">
                <a:cs typeface="B Yagut" pitchFamily="2" charset="-78"/>
              </a:rPr>
              <a:t>شرح حال گرفتن </a:t>
            </a:r>
            <a:r>
              <a:rPr lang="ar-SA" sz="2500" dirty="0" smtClean="0">
                <a:cs typeface="B Yagut" pitchFamily="2" charset="-78"/>
              </a:rPr>
              <a:t>بی هوش میشود و به زمین می افتد و به تحریکات وارده پاسخ نمی دهد ، کدام یک از اقدامات قبل از ارجاع</a:t>
            </a:r>
            <a:r>
              <a:rPr lang="fa-IR" sz="2500" dirty="0" smtClean="0">
                <a:cs typeface="B Yagut" pitchFamily="2" charset="-78"/>
              </a:rPr>
              <a:t> فوری</a:t>
            </a:r>
            <a:r>
              <a:rPr lang="ar-SA" sz="2500" dirty="0" smtClean="0">
                <a:cs typeface="B Yagut" pitchFamily="2" charset="-78"/>
              </a:rPr>
              <a:t> نمی باشد ؟ </a:t>
            </a:r>
            <a:endParaRPr lang="en-US" sz="2500" dirty="0" smtClean="0">
              <a:cs typeface="B Yagut" pitchFamily="2" charset="-78"/>
            </a:endParaRPr>
          </a:p>
          <a:p>
            <a:pPr>
              <a:buNone/>
            </a:pPr>
            <a:r>
              <a:rPr lang="fa-IR" sz="2000" dirty="0">
                <a:cs typeface="B Yagut" panose="00000400000000000000" pitchFamily="2" charset="-78"/>
              </a:rPr>
              <a:t>الف- گرم نگه داشتن مادر  </a:t>
            </a:r>
          </a:p>
          <a:p>
            <a:pPr>
              <a:buNone/>
            </a:pPr>
            <a:r>
              <a:rPr lang="fa-IR" sz="2000" dirty="0">
                <a:cs typeface="B Yagut" panose="00000400000000000000" pitchFamily="2" charset="-78"/>
              </a:rPr>
              <a:t> ب- خوابانیدن به پهلوی چپ  </a:t>
            </a:r>
          </a:p>
          <a:p>
            <a:pPr>
              <a:buNone/>
            </a:pPr>
            <a:r>
              <a:rPr lang="fa-IR" sz="2000" dirty="0">
                <a:cs typeface="B Yagut" panose="00000400000000000000" pitchFamily="2" charset="-78"/>
              </a:rPr>
              <a:t> ج- عدم تجویز مایعات از راه دهان   </a:t>
            </a:r>
          </a:p>
          <a:p>
            <a:pPr>
              <a:buNone/>
            </a:pPr>
            <a:r>
              <a:rPr lang="fa-IR" sz="2000" dirty="0">
                <a:cs typeface="B Yagut" panose="00000400000000000000" pitchFamily="2" charset="-78"/>
              </a:rPr>
              <a:t>  د - باز کردن راه هوایی  با ایروی </a:t>
            </a:r>
            <a:endParaRPr lang="en-US" sz="2000" dirty="0">
              <a:cs typeface="B Yagut" panose="00000400000000000000" pitchFamily="2" charset="-78"/>
            </a:endParaRPr>
          </a:p>
          <a:p>
            <a:pPr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>
              <a:buFont typeface="Wingdings" pitchFamily="2" charset="2"/>
              <a:buChar char="Ø"/>
            </a:pPr>
            <a:endParaRPr lang="en-US" sz="16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Ø"/>
            </a:pPr>
            <a:endParaRPr lang="fa-IR" sz="2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Ø"/>
            </a:pPr>
            <a:endParaRPr lang="fa-IR" sz="20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Ø"/>
            </a:pPr>
            <a:endParaRPr lang="en-US" sz="2000" dirty="0">
              <a:cs typeface="B Yagut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52"/>
    </mc:Choice>
    <mc:Fallback xmlns="">
      <p:transition spd="slow" advTm="56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400" dirty="0">
                <a:cs typeface="B Yagut" pitchFamily="2" charset="-78"/>
              </a:rPr>
              <a:t>پرسش و تمرین </a:t>
            </a:r>
            <a:endParaRPr lang="fa-I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14600"/>
            <a:ext cx="8648700" cy="36623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ar-SA" sz="2800" dirty="0" smtClean="0">
                <a:cs typeface="B Yagut" pitchFamily="2" charset="-78"/>
              </a:rPr>
              <a:t>د</a:t>
            </a:r>
            <a:r>
              <a:rPr lang="fa-IR" sz="2800" dirty="0" smtClean="0">
                <a:cs typeface="B Yagut" pitchFamily="2" charset="-78"/>
              </a:rPr>
              <a:t>ر </a:t>
            </a:r>
            <a:r>
              <a:rPr lang="ar-SA" sz="2800" dirty="0" smtClean="0">
                <a:cs typeface="B Yagut" pitchFamily="2" charset="-78"/>
              </a:rPr>
              <a:t>ارزیابی </a:t>
            </a:r>
            <a:r>
              <a:rPr lang="ar-SA" sz="2800" dirty="0">
                <a:cs typeface="B Yagut" pitchFamily="2" charset="-78"/>
              </a:rPr>
              <a:t>اولیه زایمان در منزل ، در صورت نبود هر یک از </a:t>
            </a:r>
            <a:r>
              <a:rPr lang="ar-SA" sz="2800" dirty="0" smtClean="0">
                <a:cs typeface="B Yagut" pitchFamily="2" charset="-78"/>
              </a:rPr>
              <a:t>علایم </a:t>
            </a:r>
            <a:r>
              <a:rPr lang="ar-SA" sz="2800" dirty="0">
                <a:cs typeface="B Yagut" pitchFamily="2" charset="-78"/>
              </a:rPr>
              <a:t>خطر ، اقدام بعدی چیست ؟</a:t>
            </a:r>
            <a:r>
              <a:rPr lang="fa-IR" sz="2800" dirty="0">
                <a:cs typeface="B Yagut" pitchFamily="2" charset="-78"/>
              </a:rPr>
              <a:t> </a:t>
            </a:r>
          </a:p>
          <a:p>
            <a:pPr>
              <a:buFont typeface="Wingdings" pitchFamily="2" charset="2"/>
              <a:buChar char="Ø"/>
            </a:pPr>
            <a:endParaRPr lang="en-US" sz="2800" dirty="0">
              <a:cs typeface="B Yagut" pitchFamily="2" charset="-78"/>
            </a:endParaRPr>
          </a:p>
          <a:p>
            <a:pPr>
              <a:buFont typeface="Wingdings" pitchFamily="2" charset="2"/>
              <a:buChar char="Ø"/>
            </a:pPr>
            <a:r>
              <a:rPr lang="ar-SA" sz="2800" dirty="0">
                <a:cs typeface="B Yagut" pitchFamily="2" charset="-78"/>
              </a:rPr>
              <a:t> </a:t>
            </a:r>
            <a:r>
              <a:rPr lang="fa-IR" sz="2800" dirty="0">
                <a:cs typeface="B Yagut" pitchFamily="2" charset="-78"/>
              </a:rPr>
              <a:t>ارزیابی اولیه مادر برای زایمان در منزل را براساس بوکلت چارت توضیح دهید.</a:t>
            </a:r>
          </a:p>
          <a:p>
            <a:pPr>
              <a:buFont typeface="Wingdings" pitchFamily="2" charset="2"/>
              <a:buChar char="Ø"/>
            </a:pPr>
            <a:endParaRPr lang="fa-IR" sz="2800" dirty="0">
              <a:cs typeface="B Yagut" pitchFamily="2" charset="-78"/>
            </a:endParaRPr>
          </a:p>
          <a:p>
            <a:pPr>
              <a:buFont typeface="Wingdings" pitchFamily="2" charset="2"/>
              <a:buChar char="Ø"/>
            </a:pPr>
            <a:endParaRPr lang="fa-IR" sz="2800" dirty="0">
              <a:cs typeface="B Yagut" pitchFamily="2" charset="-78"/>
            </a:endParaRP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6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92"/>
    </mc:Choice>
    <mc:Fallback xmlns="">
      <p:transition spd="slow" advTm="26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فهرست منابع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14600"/>
            <a:ext cx="8686800" cy="366236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itchFamily="2" charset="-78"/>
              </a:rPr>
              <a:t>واحد آموزش بهورزی / جزوه سلامت مادران / از مجموعه جزوات مراکز آموزش بهورزی دانشگاه علوم پزشکی مشهد / 1395</a:t>
            </a:r>
          </a:p>
          <a:p>
            <a:pPr>
              <a:buFont typeface="Wingdings" panose="05000000000000000000" pitchFamily="2" charset="2"/>
              <a:buChar char="q"/>
            </a:pPr>
            <a:endParaRPr lang="fa-IR" sz="2500" dirty="0" smtClean="0">
              <a:cs typeface="B Yagut" pitchFamily="2" charset="-78"/>
            </a:endParaRPr>
          </a:p>
          <a:p>
            <a:pPr>
              <a:buFont typeface="Wingdings" panose="05000000000000000000" pitchFamily="2" charset="2"/>
              <a:buChar char="q"/>
            </a:pPr>
            <a:endParaRPr lang="fa-IR" sz="2500" dirty="0">
              <a:cs typeface="B Yagut" pitchFamily="2" charset="-78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a-IR" sz="2500" dirty="0">
                <a:cs typeface="B Yagut" pitchFamily="2" charset="-78"/>
              </a:rPr>
              <a:t> دفتر سلامت جمعیت ، خانواده و مدارس، اداره سلامت مادران / کتاب مراقبت های ادغام یافته سلامت مادران ( راهنمای خدمات خارج بیمارستانی ) ویژه دانش آموخته مامایی / وزارت بهداشت ، درمان و آموزش پزشکی / 1395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fa-IR" sz="2500" dirty="0" smtClean="0">
              <a:cs typeface="B Yagut" panose="00000400000000000000" pitchFamily="2" charset="-78"/>
            </a:endParaRPr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02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4"/>
    </mc:Choice>
    <mc:Fallback xmlns="">
      <p:transition spd="slow" advTm="23514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8915400" cy="1828800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لطفا نظرات و پیشنهادات خود پیرامون این بسته آموزشی را به آدرس زیر ارسال کنید</a:t>
            </a:r>
            <a:endParaRPr lang="en-US" sz="44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962400"/>
            <a:ext cx="7886700" cy="2214562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q"/>
            </a:pPr>
            <a:r>
              <a:rPr lang="fa-IR" sz="3200" dirty="0" smtClean="0">
                <a:cs typeface="B Yagut" panose="00000400000000000000" pitchFamily="2" charset="-78"/>
              </a:rPr>
              <a:t> معاونت بهداشتی دانشگاه علوم پزشکی مشهد </a:t>
            </a:r>
          </a:p>
          <a:p>
            <a:pPr marL="0" indent="0" algn="ctr"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واحد آموزش بهورزی</a:t>
            </a:r>
            <a:endParaRPr lang="en-US" sz="32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33"/>
    </mc:Choice>
    <mc:Fallback xmlns="">
      <p:transition spd="slow" advTm="18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447799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itchFamily="2" charset="-78"/>
              </a:rPr>
              <a:t>اهداف آموزشی</a:t>
            </a:r>
            <a:endParaRPr lang="en-US" sz="44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9800"/>
            <a:ext cx="8991600" cy="4343400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a-IR" sz="3600" dirty="0" smtClean="0">
                <a:cs typeface="B Yagut" panose="00000400000000000000" pitchFamily="2" charset="-78"/>
              </a:rPr>
              <a:t> پس </a:t>
            </a:r>
            <a:r>
              <a:rPr lang="fa-IR" sz="3600" dirty="0">
                <a:cs typeface="B Yagut" panose="00000400000000000000" pitchFamily="2" charset="-78"/>
              </a:rPr>
              <a:t>از مطالعه این بخش انتظار </a:t>
            </a:r>
            <a:r>
              <a:rPr lang="fa-IR" sz="3600" dirty="0" smtClean="0">
                <a:cs typeface="B Yagut" panose="00000400000000000000" pitchFamily="2" charset="-78"/>
              </a:rPr>
              <a:t>می‌رود فراگیران بتوانند</a:t>
            </a:r>
            <a:r>
              <a:rPr lang="fa-IR" sz="3200" dirty="0" smtClean="0">
                <a:cs typeface="B Yagut" panose="00000400000000000000" pitchFamily="2" charset="-78"/>
              </a:rPr>
              <a:t>: </a:t>
            </a:r>
          </a:p>
          <a:p>
            <a:pPr marL="0" indent="0">
              <a:buNone/>
            </a:pPr>
            <a:endParaRPr lang="fa-IR" sz="2800" dirty="0" smtClean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sz="2800" dirty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a-IR" sz="2800" dirty="0" smtClean="0">
              <a:cs typeface="B Yagut" panose="00000400000000000000" pitchFamily="2" charset="-78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fa-IR" sz="2900" dirty="0" smtClean="0">
                <a:cs typeface="B Yagut" pitchFamily="2" charset="-78"/>
              </a:rPr>
              <a:t> </a:t>
            </a:r>
            <a:r>
              <a:rPr lang="fa-IR" sz="2700" dirty="0" smtClean="0">
                <a:cs typeface="B Yagut" pitchFamily="2" charset="-78"/>
              </a:rPr>
              <a:t>نحوه ارزیابی اولیه زایمان در منزل را براساس بوکلت چارت بیان نمایند.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 </a:t>
            </a:r>
            <a:r>
              <a:rPr lang="fa-IR" sz="2700" dirty="0">
                <a:cs typeface="B Yagut" panose="00000400000000000000" pitchFamily="2" charset="-78"/>
              </a:rPr>
              <a:t>موارد منع زایمان در منزل را توضیح دهند.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fa-IR" sz="2700" dirty="0" smtClean="0">
              <a:cs typeface="B Yagut" pitchFamily="2" charset="-78"/>
            </a:endParaRPr>
          </a:p>
          <a:p>
            <a:pPr marL="0" indent="0">
              <a:buNone/>
            </a:pPr>
            <a:r>
              <a:rPr lang="fa-IR" sz="2800" dirty="0">
                <a:cs typeface="B Yagut" panose="00000400000000000000" pitchFamily="2" charset="-78"/>
              </a:rPr>
              <a:t/>
            </a:r>
            <a:br>
              <a:rPr lang="fa-IR" sz="2800" dirty="0">
                <a:cs typeface="B Yagut" panose="00000400000000000000" pitchFamily="2" charset="-78"/>
              </a:rPr>
            </a:b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9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7886700" cy="1143000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فهرست عناوین 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511" y="1524000"/>
            <a:ext cx="7810500" cy="510540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fa-IR" sz="2900" dirty="0" smtClean="0">
                <a:cs typeface="B Yagut" panose="00000400000000000000" pitchFamily="2" charset="-78"/>
              </a:rPr>
              <a:t>مقدمه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900" dirty="0" smtClean="0">
                <a:cs typeface="B Yagut" panose="00000400000000000000" pitchFamily="2" charset="-78"/>
              </a:rPr>
              <a:t> ارزیابی اولیه زایمان در منزل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900" dirty="0" smtClean="0">
                <a:cs typeface="B Yagut" panose="00000400000000000000" pitchFamily="2" charset="-78"/>
              </a:rPr>
              <a:t> ارزیابی علایم خطر فوری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900" dirty="0" smtClean="0">
                <a:cs typeface="B Yagut" panose="00000400000000000000" pitchFamily="2" charset="-78"/>
              </a:rPr>
              <a:t> تعیین مرحله زایمان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900" dirty="0" smtClean="0">
                <a:cs typeface="B Yagut" panose="00000400000000000000" pitchFamily="2" charset="-78"/>
              </a:rPr>
              <a:t> ارزیابی اولیه برای مرحله اول زایمان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900" dirty="0" smtClean="0">
                <a:cs typeface="B Yagut" panose="00000400000000000000" pitchFamily="2" charset="-78"/>
              </a:rPr>
              <a:t> شرح حال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900" dirty="0" smtClean="0">
                <a:cs typeface="B Yagut" panose="00000400000000000000" pitchFamily="2" charset="-78"/>
              </a:rPr>
              <a:t> موارد منع زایمان در منزل از سوالات پرسیده شده از مادر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900" dirty="0" smtClean="0">
                <a:cs typeface="B Yagut" panose="00000400000000000000" pitchFamily="2" charset="-78"/>
              </a:rPr>
              <a:t> موارد منع زایمان در منزل در کنترل مادر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900" dirty="0" smtClean="0">
                <a:cs typeface="B Yagut" panose="00000400000000000000" pitchFamily="2" charset="-78"/>
              </a:rPr>
              <a:t> موارد منع زایمان در منزل در معاینات انجام شده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900" dirty="0" smtClean="0">
                <a:cs typeface="B Yagut" panose="00000400000000000000" pitchFamily="2" charset="-78"/>
              </a:rPr>
              <a:t> چارت ارزیابی اولیه زایمان در منزل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900" dirty="0" smtClean="0">
                <a:cs typeface="B Yagut" panose="00000400000000000000" pitchFamily="2" charset="-78"/>
              </a:rPr>
              <a:t> خلاصه و نتیجه گیری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900" dirty="0" smtClean="0">
                <a:cs typeface="B Yagut" panose="00000400000000000000" pitchFamily="2" charset="-78"/>
              </a:rPr>
              <a:t> پرسش و تمرین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900" dirty="0" smtClean="0">
                <a:cs typeface="B Yagut" panose="00000400000000000000" pitchFamily="2" charset="-78"/>
              </a:rPr>
              <a:t> منابع </a:t>
            </a:r>
          </a:p>
          <a:p>
            <a:pPr>
              <a:buFont typeface="Wingdings" panose="05000000000000000000" pitchFamily="2" charset="2"/>
              <a:buChar char="Ø"/>
            </a:pPr>
            <a:endParaRPr lang="fa-IR" sz="28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a-IR" sz="28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4</a:t>
            </a:fld>
            <a:endParaRPr lang="en-US" sz="16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11291"/>
      </p:ext>
    </p:extLst>
  </p:cSld>
  <p:clrMapOvr>
    <a:masterClrMapping/>
  </p:clrMapOvr>
  <p:transition advTm="456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itchFamily="2" charset="-78"/>
              </a:rPr>
              <a:t>مقدمه </a:t>
            </a:r>
            <a:endParaRPr lang="en-US" sz="44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9800"/>
            <a:ext cx="8991600" cy="42672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a-IR" sz="2800" dirty="0" smtClean="0">
                <a:cs typeface="B Yagut" panose="00000400000000000000" pitchFamily="2" charset="-78"/>
              </a:rPr>
              <a:t> برای انجام یک زایمان در منزل که سلامت مادر و نوزاد را تامین نماید باید فراگیران با روند زایمان طبیعی و زایمان های در معرض خطر آشنایی کامل داشته و براساس آموخته ها ، طبق بوکلت چارت مراقبت های ادغام یافته سلامت مادران، اقدام نمایند . 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31"/>
    </mc:Choice>
    <mc:Fallback xmlns="">
      <p:transition spd="slow" advTm="36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7886700" cy="1143001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Yagut" pitchFamily="2" charset="-78"/>
              </a:rPr>
              <a:t>ارزیابی اولیه زایمان در منزل 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8763000" cy="42719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fa-IR" sz="2500" dirty="0" smtClean="0">
                <a:cs typeface="B Yagut" pitchFamily="2" charset="-78"/>
              </a:rPr>
              <a:t> ارزیابی علایم خطر :</a:t>
            </a:r>
          </a:p>
          <a:p>
            <a:pPr>
              <a:buFont typeface="Wingdings" pitchFamily="2" charset="2"/>
              <a:buChar char="q"/>
            </a:pPr>
            <a:endParaRPr lang="fa-IR" sz="25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تشنج قبل از مراجعه یا در حال تشنج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اختلال هوشیاری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خونریزی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شوک </a:t>
            </a:r>
          </a:p>
          <a:p>
            <a:pPr>
              <a:buFont typeface="Wingdings" pitchFamily="2" charset="2"/>
              <a:buChar char="ü"/>
            </a:pPr>
            <a:r>
              <a:rPr lang="fa-IR" sz="2500" dirty="0" smtClean="0">
                <a:cs typeface="B Yagut" pitchFamily="2" charset="-78"/>
              </a:rPr>
              <a:t> تنفس مشکل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6"/>
    </mc:Choice>
    <mc:Fallback xmlns="">
      <p:transition spd="slow" advTm="25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3600" dirty="0" smtClean="0">
                <a:cs typeface="B Yagut" pitchFamily="2" charset="-78"/>
              </a:rPr>
              <a:t>ارزیابی علایم خطر فوری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57399"/>
            <a:ext cx="7886700" cy="4119563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در صورت وجود هر یک از علایم خطر :</a:t>
            </a:r>
          </a:p>
          <a:p>
            <a:pPr>
              <a:buFont typeface="Wingdings" pitchFamily="2" charset="2"/>
              <a:buChar char="q"/>
            </a:pPr>
            <a:endParaRPr lang="fa-IR" sz="2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ü"/>
            </a:pPr>
            <a:r>
              <a:rPr lang="fa-IR" sz="2400" dirty="0" smtClean="0">
                <a:cs typeface="B Yagut" pitchFamily="2" charset="-78"/>
              </a:rPr>
              <a:t>حساس کردن مادر و همراهان در مورد در معرض خطر بودن جان مادر </a:t>
            </a:r>
          </a:p>
          <a:p>
            <a:pPr>
              <a:buFont typeface="Wingdings" pitchFamily="2" charset="2"/>
              <a:buChar char="ü"/>
            </a:pPr>
            <a:r>
              <a:rPr lang="fa-IR" sz="2400" dirty="0" smtClean="0">
                <a:cs typeface="B Yagut" pitchFamily="2" charset="-78"/>
              </a:rPr>
              <a:t>ارجاع فوری</a:t>
            </a:r>
          </a:p>
          <a:p>
            <a:pPr>
              <a:buFont typeface="Wingdings" pitchFamily="2" charset="2"/>
              <a:buChar char="ü"/>
            </a:pPr>
            <a:r>
              <a:rPr lang="fa-IR" sz="2400" dirty="0" smtClean="0">
                <a:cs typeface="B Yagut" pitchFamily="2" charset="-78"/>
              </a:rPr>
              <a:t>انجام اقدامات قبل از ارجاع </a:t>
            </a:r>
          </a:p>
          <a:p>
            <a:endParaRPr lang="fa-IR" sz="2400" dirty="0" smtClean="0">
              <a:cs typeface="B Yagut" pitchFamily="2" charset="-78"/>
            </a:endParaRPr>
          </a:p>
          <a:p>
            <a:endParaRPr lang="fa-IR" sz="24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در صورت نبود علایم خطر :</a:t>
            </a:r>
          </a:p>
          <a:p>
            <a:pPr>
              <a:buFont typeface="Wingdings" pitchFamily="2" charset="2"/>
              <a:buChar char="ü"/>
            </a:pPr>
            <a:r>
              <a:rPr lang="fa-IR" sz="2400" dirty="0" smtClean="0">
                <a:cs typeface="B Yagut" pitchFamily="2" charset="-78"/>
              </a:rPr>
              <a:t> تعیین مرحله زایمان </a:t>
            </a:r>
            <a:endParaRPr lang="fa-IR" sz="24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73"/>
    </mc:Choice>
    <mc:Fallback xmlns="">
      <p:transition spd="slow" advTm="50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6200"/>
            <a:ext cx="7886700" cy="1614489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Yagut" pitchFamily="2" charset="-78"/>
              </a:rPr>
              <a:t>تعیین مرحله زایمان 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8399"/>
            <a:ext cx="7886700" cy="3738563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 در صورتی که زایمان در مرحله دوم به بعد باشد :</a:t>
            </a:r>
          </a:p>
          <a:p>
            <a:pPr>
              <a:buFont typeface="Wingdings" pitchFamily="2" charset="2"/>
              <a:buChar char="q"/>
            </a:pPr>
            <a:endParaRPr lang="fa-IR" sz="2800" dirty="0" smtClean="0">
              <a:cs typeface="B Yagut" pitchFamily="2" charset="-78"/>
            </a:endParaRPr>
          </a:p>
          <a:p>
            <a:pPr>
              <a:buNone/>
            </a:pPr>
            <a:r>
              <a:rPr lang="fa-IR" sz="2500" dirty="0" smtClean="0">
                <a:cs typeface="B Yagut" pitchFamily="2" charset="-78"/>
              </a:rPr>
              <a:t>مراقبت هر مرحله زایمان طبق مطالب تدریس شده </a:t>
            </a:r>
          </a:p>
          <a:p>
            <a:endParaRPr lang="fa-IR" dirty="0" smtClean="0"/>
          </a:p>
          <a:p>
            <a:endParaRPr lang="fa-IR" dirty="0" smtClean="0"/>
          </a:p>
          <a:p>
            <a:pPr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 درصورتی که مرحله اول زایمان باشد : </a:t>
            </a:r>
          </a:p>
          <a:p>
            <a:endParaRPr lang="fa-IR" sz="2800" dirty="0" smtClean="0">
              <a:cs typeface="B Yagut" pitchFamily="2" charset="-78"/>
            </a:endParaRPr>
          </a:p>
          <a:p>
            <a:pPr>
              <a:buNone/>
            </a:pPr>
            <a:r>
              <a:rPr lang="fa-IR" sz="2500" dirty="0" smtClean="0">
                <a:cs typeface="B Yagut" pitchFamily="2" charset="-78"/>
              </a:rPr>
              <a:t>انجام ارزیابی اولیه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10"/>
    </mc:Choice>
    <mc:Fallback xmlns="">
      <p:transition spd="slow" advTm="53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399"/>
            <a:ext cx="7886700" cy="1219201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Yagut" pitchFamily="2" charset="-78"/>
              </a:rPr>
              <a:t>ارزیابی اولیه برای مرحله اول زایمان 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5624"/>
            <a:ext cx="8915400" cy="472757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 گرفتن شرح حال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 </a:t>
            </a:r>
          </a:p>
          <a:p>
            <a:pPr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 سئوال کنید : </a:t>
            </a:r>
            <a:r>
              <a:rPr lang="fa-IR" sz="2500" dirty="0" smtClean="0">
                <a:cs typeface="B Yagut" pitchFamily="2" charset="-78"/>
              </a:rPr>
              <a:t>شروع درد های زایمانی ، لکه بینی ، آبریزش / پارگی کیسه آب </a:t>
            </a:r>
          </a:p>
          <a:p>
            <a:pPr>
              <a:buFont typeface="Wingdings" pitchFamily="2" charset="2"/>
              <a:buChar char="q"/>
            </a:pPr>
            <a:endParaRPr lang="fa-IR" sz="2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 کنترل و اندازه گیری کنید : </a:t>
            </a:r>
            <a:r>
              <a:rPr lang="fa-IR" sz="2500" dirty="0" smtClean="0">
                <a:cs typeface="B Yagut" pitchFamily="2" charset="-78"/>
              </a:rPr>
              <a:t>علایم حیاتی ، صدای قلب جنین ، انقباضات رحم </a:t>
            </a:r>
          </a:p>
          <a:p>
            <a:pPr>
              <a:buFont typeface="Wingdings" pitchFamily="2" charset="2"/>
              <a:buChar char="q"/>
            </a:pPr>
            <a:endParaRPr lang="fa-IR" sz="2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 معاینه کنید : </a:t>
            </a:r>
            <a:r>
              <a:rPr lang="fa-IR" sz="2500" dirty="0" smtClean="0">
                <a:cs typeface="B Yagut" pitchFamily="2" charset="-78"/>
              </a:rPr>
              <a:t>مانورهای لئوپولد ، چشم ، وضعیت ظاهری ناحیه تناسلی ، معاینه مهبل ( وضعیت زایمان ، کیسه آب ، لگن )</a:t>
            </a:r>
            <a:endParaRPr lang="en-US" sz="25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93"/>
    </mc:Choice>
    <mc:Fallback xmlns="">
      <p:transition spd="slow" advTm="70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مشهد</_x062f__x0627__x0646__x0634__x06af__x0627__x0647_>
    <_x0646__x0648__x0639__x0020__x062d__x06cc__x0637__x0647_ xmlns="12fdc5dc-769e-4543-b10d-fbea3dac4417">مراقبت‌هاي ادغام يافته سلامت مادران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5NN7CDR5NKU2-831-1171</_dlc_DocId>
    <_dlc_DocIdUrl xmlns="1047730d-92e1-4018-9084-d932fd3a7f58">
      <Url>http://www.health.gov.ir/hnd/_layouts/DocIdRedir.aspx?ID=5NN7CDR5NKU2-831-1171</Url>
      <Description>5NN7CDR5NKU2-831-1171</Description>
    </_dlc_DocIdUrl>
  </documentManagement>
</p:properties>
</file>

<file path=customXml/itemProps1.xml><?xml version="1.0" encoding="utf-8"?>
<ds:datastoreItem xmlns:ds="http://schemas.openxmlformats.org/officeDocument/2006/customXml" ds:itemID="{DB073FDE-5057-4EF2-A504-17AB581379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D2F3F5-9D47-4AC7-ABB1-7EA9589A56D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CE2FE1DE-1FBC-47F2-907A-71F0D52984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585A2BB-8B5D-4646-A5F0-56F67813CA20}">
  <ds:schemaRefs>
    <ds:schemaRef ds:uri="http://purl.org/dc/terms/"/>
    <ds:schemaRef ds:uri="http://purl.org/dc/dcmitype/"/>
    <ds:schemaRef ds:uri="http://schemas.microsoft.com/office/2006/metadata/properties"/>
    <ds:schemaRef ds:uri="http://www.w3.org/XML/1998/namespace"/>
    <ds:schemaRef ds:uri="12fdc5dc-769e-4543-b10d-fbea3dac4417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1047730d-92e1-4018-9084-d932fd3a7f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4498</TotalTime>
  <Words>1115</Words>
  <Application>Microsoft Office PowerPoint</Application>
  <PresentationFormat>On-screen Show (4:3)</PresentationFormat>
  <Paragraphs>244</Paragraphs>
  <Slides>24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B Yagut</vt:lpstr>
      <vt:lpstr>Calibri</vt:lpstr>
      <vt:lpstr>Calibri Light</vt:lpstr>
      <vt:lpstr>Times New Roman</vt:lpstr>
      <vt:lpstr>Wingdings</vt:lpstr>
      <vt:lpstr>Office Theme</vt:lpstr>
      <vt:lpstr>آشنایی با روش های کمک به زایمان   قسمت ششم : ارزیابی اولیه مادر برای زایمان در منزل    </vt:lpstr>
      <vt:lpstr>مشخصات سند</vt:lpstr>
      <vt:lpstr>اهداف آموزشی</vt:lpstr>
      <vt:lpstr>فهرست عناوین </vt:lpstr>
      <vt:lpstr>مقدمه </vt:lpstr>
      <vt:lpstr>ارزیابی اولیه زایمان در منزل </vt:lpstr>
      <vt:lpstr>ارزیابی علایم خطر فوری </vt:lpstr>
      <vt:lpstr>تعیین مرحله زایمان </vt:lpstr>
      <vt:lpstr>ارزیابی اولیه برای مرحله اول زایمان </vt:lpstr>
      <vt:lpstr>شرح حال شامل : </vt:lpstr>
      <vt:lpstr>شرح حال شامل : </vt:lpstr>
      <vt:lpstr>شرح حال شامل : </vt:lpstr>
      <vt:lpstr>شرح حال شامل : </vt:lpstr>
      <vt:lpstr> شرح حال شامل : </vt:lpstr>
      <vt:lpstr>موارد منع زایمان در منزل در سوالات پرسیده شده از مادر </vt:lpstr>
      <vt:lpstr>موارد منع زایمان در منزل در کنترل مادر </vt:lpstr>
      <vt:lpstr>موارد منع زایمان در منزل در معاینات انجام شده از مادر </vt:lpstr>
      <vt:lpstr>موارد منع زایمان در منزل در معاینات انجام شده از مادر </vt:lpstr>
      <vt:lpstr>چارت ارزیابی اولیه زایمان در منزل </vt:lpstr>
      <vt:lpstr>خلاصه و نتیجه گیری </vt:lpstr>
      <vt:lpstr>پرسش و تمرین </vt:lpstr>
      <vt:lpstr>پرسش و تمرین </vt:lpstr>
      <vt:lpstr>فهرست منابع</vt:lpstr>
      <vt:lpstr>لطفا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زایمان در منزل</dc:title>
  <dc:creator>behvarzib1</dc:creator>
  <cp:lastModifiedBy>Sima Jalali</cp:lastModifiedBy>
  <cp:revision>455</cp:revision>
  <dcterms:created xsi:type="dcterms:W3CDTF">2020-03-24T04:29:00Z</dcterms:created>
  <dcterms:modified xsi:type="dcterms:W3CDTF">2020-12-06T08:17:54Z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f6637923-59bd-4f07-9a74-bf3c9197f88a</vt:lpwstr>
  </property>
</Properties>
</file>